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55" r:id="rId1"/>
  </p:sldMasterIdLst>
  <p:notesMasterIdLst>
    <p:notesMasterId r:id="rId13"/>
  </p:notesMasterIdLst>
  <p:sldIdLst>
    <p:sldId id="256" r:id="rId2"/>
    <p:sldId id="260" r:id="rId3"/>
    <p:sldId id="264" r:id="rId4"/>
    <p:sldId id="267" r:id="rId5"/>
    <p:sldId id="293" r:id="rId6"/>
    <p:sldId id="291" r:id="rId7"/>
    <p:sldId id="292" r:id="rId8"/>
    <p:sldId id="296" r:id="rId9"/>
    <p:sldId id="294" r:id="rId10"/>
    <p:sldId id="295" r:id="rId11"/>
    <p:sldId id="285" r:id="rId12"/>
  </p:sldIdLst>
  <p:sldSz cx="9144000" cy="6858000" type="screen4x3"/>
  <p:notesSz cx="6858000" cy="9144000"/>
  <p:embeddedFontLst>
    <p:embeddedFont>
      <p:font typeface="Gill Sans MT" panose="020B0502020104020203" pitchFamily="3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Verdana" panose="020B0604030504040204" pitchFamily="34" charset="0"/>
      <p:regular r:id="rId22"/>
      <p:bold r:id="rId23"/>
      <p:italic r:id="rId24"/>
      <p:boldItalic r:id="rId25"/>
    </p:embeddedFont>
    <p:embeddedFont>
      <p:font typeface="Wingdings 2" panose="05020102010507070707" pitchFamily="18" charset="2"/>
      <p:regular r:id="rId26"/>
    </p:embeddedFont>
  </p:embeddedFont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45" autoAdjust="0"/>
    <p:restoredTop sz="86429" autoAdjust="0"/>
  </p:normalViewPr>
  <p:slideViewPr>
    <p:cSldViewPr>
      <p:cViewPr varScale="1">
        <p:scale>
          <a:sx n="92" d="100"/>
          <a:sy n="92" d="100"/>
        </p:scale>
        <p:origin x="3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712"/>
    </p:cViewPr>
  </p:sorterViewPr>
  <p:notesViewPr>
    <p:cSldViewPr>
      <p:cViewPr varScale="1">
        <p:scale>
          <a:sx n="81" d="100"/>
          <a:sy n="81" d="100"/>
        </p:scale>
        <p:origin x="-314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42857142857143"/>
          <c:y val="0.1018957345971564"/>
          <c:w val="0.54285714285714282"/>
          <c:h val="0.45023696682464454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Sheet1!$B$1:$E$1</c:f>
              <c:strCache>
                <c:ptCount val="4"/>
                <c:pt idx="0">
                  <c:v>Lecture</c:v>
                </c:pt>
                <c:pt idx="1">
                  <c:v>Audition</c:v>
                </c:pt>
                <c:pt idx="2">
                  <c:v>Vue</c:v>
                </c:pt>
                <c:pt idx="3">
                  <c:v>Vue + Audition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Lecture</c:v>
                </c:pt>
                <c:pt idx="1">
                  <c:v>Audition</c:v>
                </c:pt>
                <c:pt idx="2">
                  <c:v>Vue</c:v>
                </c:pt>
                <c:pt idx="3">
                  <c:v>Vue + Audition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Lecture</c:v>
                </c:pt>
                <c:pt idx="1">
                  <c:v>Audition</c:v>
                </c:pt>
                <c:pt idx="2">
                  <c:v>Vue</c:v>
                </c:pt>
                <c:pt idx="3">
                  <c:v>Vue + Audition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20285714285714285"/>
          <c:y val="0.65402843601895733"/>
          <c:w val="0.58857142857142852"/>
          <c:h val="0.33886255924170616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44"/>
    </mc:Choice>
    <mc:Fallback>
      <c:style val="44"/>
    </mc:Fallback>
  </mc:AlternateContent>
  <c:chart>
    <c:autoTitleDeleted val="1"/>
    <c:view3D>
      <c:rotX val="15"/>
      <c:hPercent val="183"/>
      <c:rotY val="20"/>
      <c:depthPercent val="100"/>
      <c:rAngAx val="1"/>
    </c:view3D>
    <c:floor>
      <c:thickness val="0"/>
      <c:spPr>
        <a:solidFill>
          <a:schemeClr val="bg2">
            <a:lumMod val="75000"/>
          </a:schemeClr>
        </a:solidFill>
      </c:spPr>
    </c:floor>
    <c:sideWall>
      <c:thickness val="0"/>
      <c:spPr>
        <a:solidFill>
          <a:schemeClr val="bg2">
            <a:lumMod val="75000"/>
          </a:schemeClr>
        </a:solidFill>
      </c:spPr>
    </c:sideWall>
    <c:backWall>
      <c:thickness val="0"/>
      <c:spPr>
        <a:solidFill>
          <a:schemeClr val="bg2">
            <a:lumMod val="75000"/>
          </a:schemeClr>
        </a:solidFill>
      </c:spPr>
    </c:backWall>
    <c:plotArea>
      <c:layout>
        <c:manualLayout>
          <c:layoutTarget val="inner"/>
          <c:xMode val="edge"/>
          <c:yMode val="edge"/>
          <c:x val="0.13142857142857142"/>
          <c:y val="5.6872037914691941E-2"/>
          <c:w val="0.52571428571428569"/>
          <c:h val="0.736966824644549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Nb de diapos maxi</c:v>
                </c:pt>
              </c:strCache>
            </c:strRef>
          </c:tx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cat>
            <c:strRef>
              <c:f>Sheet1!$A$2:$A$4</c:f>
              <c:strCache>
                <c:ptCount val="3"/>
                <c:pt idx="0">
                  <c:v>30 mn</c:v>
                </c:pt>
                <c:pt idx="1">
                  <c:v>1H</c:v>
                </c:pt>
                <c:pt idx="2">
                  <c:v>3H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15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45453352"/>
        <c:axId val="245452176"/>
        <c:axId val="0"/>
      </c:bar3DChart>
      <c:catAx>
        <c:axId val="245453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fr-FR"/>
          </a:p>
        </c:txPr>
        <c:crossAx val="245452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5452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fr-FR"/>
          </a:p>
        </c:txPr>
        <c:crossAx val="2454533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txPr>
    <a:bodyPr/>
    <a:lstStyle/>
    <a:p>
      <a:pPr>
        <a:defRPr sz="1800">
          <a:solidFill>
            <a:schemeClr val="bg2">
              <a:lumMod val="25000"/>
            </a:schemeClr>
          </a:solidFill>
        </a:defRPr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1A51E4-937F-4DA8-A9F9-EDC77E5BE3EB}" type="datetimeFigureOut">
              <a:rPr lang="fr-FR"/>
              <a:pPr>
                <a:defRPr/>
              </a:pPr>
              <a:t>13/09/2013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93591B1-E358-4995-9B64-DA235D5B9CB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9004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806957-7B3B-4423-AF3E-28E2FD287168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301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9905DB-C572-4599-A300-A26D036C4511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fr-FR" dirty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dirty="0" smtClean="0"/>
              <a:t>Des travaux de recherche sur l’apprentissage des langues ont mis en évidence que l’on mémorise 10% de ce que l’on lit.</a:t>
            </a:r>
          </a:p>
          <a:p>
            <a:pPr>
              <a:spcBef>
                <a:spcPct val="0"/>
              </a:spcBef>
            </a:pPr>
            <a:r>
              <a:rPr lang="fr-FR" dirty="0" smtClean="0"/>
              <a:t>Par contre, nous mémorisons 70% de ce que nous voyons et entendons.</a:t>
            </a:r>
          </a:p>
        </p:txBody>
      </p:sp>
    </p:spTree>
    <p:extLst>
      <p:ext uri="{BB962C8B-B14F-4D97-AF65-F5344CB8AC3E}">
        <p14:creationId xmlns:p14="http://schemas.microsoft.com/office/powerpoint/2010/main" val="905973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99A2B7-578B-49D6-B5B9-88F6BAC781C7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fr-FR" dirty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dirty="0" smtClean="0"/>
              <a:t>Etudions les différents éléments qui garantissent le succès d’une présentation.</a:t>
            </a:r>
          </a:p>
        </p:txBody>
      </p:sp>
    </p:spTree>
    <p:extLst>
      <p:ext uri="{BB962C8B-B14F-4D97-AF65-F5344CB8AC3E}">
        <p14:creationId xmlns:p14="http://schemas.microsoft.com/office/powerpoint/2010/main" val="2576257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dirty="0" smtClean="0"/>
              <a:t>Diapositive à modifier en créant une nouvelle disposition</a:t>
            </a:r>
          </a:p>
          <a:p>
            <a:pPr>
              <a:spcBef>
                <a:spcPct val="0"/>
              </a:spcBef>
            </a:pPr>
            <a:endParaRPr lang="fr-FR" dirty="0" smtClean="0"/>
          </a:p>
          <a:p>
            <a:pPr>
              <a:spcBef>
                <a:spcPct val="0"/>
              </a:spcBef>
            </a:pPr>
            <a:endParaRPr lang="fr-FR" dirty="0" smtClean="0"/>
          </a:p>
          <a:p>
            <a:pPr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163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1C09F8-6D69-4C02-AA36-CCA00329FC7F}" type="slidenum">
              <a:rPr lang="fr-CA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fr-CA" dirty="0"/>
          </a:p>
        </p:txBody>
      </p:sp>
      <p:pic>
        <p:nvPicPr>
          <p:cNvPr id="16389" name="Imag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4716463"/>
            <a:ext cx="4392613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12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7439D3-7950-4A28-88EF-3F8186510C98}" type="slidenum">
              <a:rPr lang="fr-CA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797300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4E1869-E462-425B-AB86-E4EF81662A5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B5AAD7-F693-42E9-9BE6-FAE3A4EF7D3A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674799-0763-422B-AA8A-D14351465540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3350" y="190500"/>
            <a:ext cx="5905500" cy="152717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403350" y="1905000"/>
            <a:ext cx="34290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984750" y="1905000"/>
            <a:ext cx="3429000" cy="4114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Powerpoint, un outil de communication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fld id="{D5273382-1783-47C5-A4B1-681C172ABD34}" type="slidenum">
              <a:rPr lang="fr-FR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878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205255-A623-4774-9A45-C7F69BE1D243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877D91-E534-42F6-B507-D69EB3484095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B29CF-1931-4137-8E57-D246AC3C969F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ABE47-5B20-4BD0-8D4E-6D2FA6703C55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CEAD91-2456-49C8-BF29-BB7C6CDD8FBC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80B8BF-CAFB-4D9B-AB6E-B1B588D71F6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10B393-53C9-4D44-A109-2D45FA737EC0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3CFB43-A3B1-44AB-9895-3403B4253BD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fr-FR" dirty="0" smtClean="0"/>
              <a:t>Powerpoint, un outil de communication</a:t>
            </a:r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D81CAF2-3EB1-4CBF-8EE0-E32BB6157AD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grpSp>
        <p:nvGrpSpPr>
          <p:cNvPr id="3" name="Groupe 2"/>
          <p:cNvGrpSpPr/>
          <p:nvPr userDrawn="1"/>
        </p:nvGrpSpPr>
        <p:grpSpPr>
          <a:xfrm>
            <a:off x="7632340" y="348059"/>
            <a:ext cx="1059384" cy="949811"/>
            <a:chOff x="7632340" y="348059"/>
            <a:chExt cx="1059384" cy="949811"/>
          </a:xfrm>
        </p:grpSpPr>
        <p:sp>
          <p:nvSpPr>
            <p:cNvPr id="2" name="Ellipse 1"/>
            <p:cNvSpPr/>
            <p:nvPr userDrawn="1"/>
          </p:nvSpPr>
          <p:spPr>
            <a:xfrm>
              <a:off x="7632340" y="348059"/>
              <a:ext cx="1059384" cy="94981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49155" name="Picture 3" descr="C:\Users\Cynthia\AppData\Local\Microsoft\Windows\Temporary Internet Files\Content.IE5\UU5X54YV\MC900440111[1]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462964"/>
              <a:ext cx="699344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Powerpoint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1800" dirty="0">
                <a:solidFill>
                  <a:srgbClr val="898989"/>
                </a:solidFill>
              </a:rPr>
              <a:t>Un outil de communication</a:t>
            </a:r>
          </a:p>
        </p:txBody>
      </p:sp>
      <p:pic>
        <p:nvPicPr>
          <p:cNvPr id="2053" name="Picture 5" descr="C:\Users\Cynthia\AppData\Local\Microsoft\Windows\Temporary Internet Files\Content.IE5\UU5X54YV\MP900438761[1]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25032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Cynthia\AppData\Local\Microsoft\Windows\Temporary Internet Files\Content.IE5\8EC536XS\MM900254444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2928937"/>
            <a:ext cx="13525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Soigner sa présentation</a:t>
            </a:r>
          </a:p>
        </p:txBody>
      </p:sp>
      <p:sp>
        <p:nvSpPr>
          <p:cNvPr id="10243" name="Espace réservé du contenu 2"/>
          <p:cNvSpPr>
            <a:spLocks noGrp="1"/>
          </p:cNvSpPr>
          <p:nvPr>
            <p:ph idx="1"/>
          </p:nvPr>
        </p:nvSpPr>
        <p:spPr>
          <a:ln/>
        </p:spPr>
        <p:txBody>
          <a:bodyPr wrap="none" anchor="ctr"/>
          <a:lstStyle/>
          <a:p>
            <a:r>
              <a:rPr lang="fr-FR" sz="2600" dirty="0"/>
              <a:t>Bien choisir les dispositions</a:t>
            </a:r>
          </a:p>
          <a:p>
            <a:pPr lvl="1"/>
            <a:r>
              <a:rPr lang="fr-FR" sz="2400" dirty="0"/>
              <a:t>Mélanger les contenus texte et </a:t>
            </a:r>
            <a:r>
              <a:rPr lang="fr-FR" sz="2400" dirty="0" smtClean="0"/>
              <a:t>objets graphiques</a:t>
            </a:r>
            <a:endParaRPr lang="fr-FR" sz="2400" dirty="0"/>
          </a:p>
          <a:p>
            <a:pPr lvl="1"/>
            <a:r>
              <a:rPr lang="fr-FR" sz="2400" dirty="0"/>
              <a:t>Équilibrer la quantité d’information</a:t>
            </a:r>
          </a:p>
          <a:p>
            <a:r>
              <a:rPr lang="fr-FR" sz="2600" dirty="0"/>
              <a:t>Appliquer un modèle de conception</a:t>
            </a:r>
          </a:p>
          <a:p>
            <a:pPr lvl="1"/>
            <a:r>
              <a:rPr lang="fr-FR" sz="2400" dirty="0"/>
              <a:t>Renforcer </a:t>
            </a:r>
            <a:r>
              <a:rPr lang="fr-FR" sz="2400" dirty="0" smtClean="0"/>
              <a:t>l’homogénéité </a:t>
            </a:r>
            <a:r>
              <a:rPr lang="fr-FR" sz="2400" dirty="0"/>
              <a:t>de la présentation</a:t>
            </a:r>
          </a:p>
          <a:p>
            <a:pPr lvl="1"/>
            <a:r>
              <a:rPr lang="fr-FR" sz="2400" dirty="0"/>
              <a:t>Trouver un fil conducteur</a:t>
            </a:r>
          </a:p>
          <a:p>
            <a:r>
              <a:rPr lang="fr-FR" sz="2600" dirty="0"/>
              <a:t>Choisir un jeu de </a:t>
            </a:r>
            <a:r>
              <a:rPr lang="fr-FR" sz="2600" dirty="0" smtClean="0"/>
              <a:t>couleurs</a:t>
            </a:r>
            <a:endParaRPr lang="fr-FR" sz="2600" dirty="0"/>
          </a:p>
          <a:p>
            <a:pPr lvl="1"/>
            <a:r>
              <a:rPr lang="fr-FR" sz="2400" dirty="0"/>
              <a:t>Attention à certaines </a:t>
            </a:r>
            <a:r>
              <a:rPr lang="fr-FR" sz="2400" dirty="0" smtClean="0"/>
              <a:t>couleurs </a:t>
            </a:r>
            <a:r>
              <a:rPr lang="fr-FR" sz="2400" dirty="0"/>
              <a:t>(daltonisme)</a:t>
            </a:r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animations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fr-CA" sz="2800" dirty="0"/>
              <a:t>Utiliser les animations de façon modérée</a:t>
            </a:r>
          </a:p>
          <a:p>
            <a:pPr>
              <a:lnSpc>
                <a:spcPct val="150000"/>
              </a:lnSpc>
            </a:pPr>
            <a:r>
              <a:rPr lang="fr-CA" sz="2800" dirty="0"/>
              <a:t>Préférer des animations sobres, sauf pour attirer l’attention</a:t>
            </a:r>
          </a:p>
          <a:p>
            <a:pPr>
              <a:lnSpc>
                <a:spcPct val="150000"/>
              </a:lnSpc>
            </a:pPr>
            <a:r>
              <a:rPr lang="fr-CA" sz="2800" dirty="0"/>
              <a:t>Choisir un jeu </a:t>
            </a:r>
            <a:r>
              <a:rPr lang="fr-CA" sz="2800" dirty="0" smtClean="0"/>
              <a:t>d’animations </a:t>
            </a:r>
            <a:r>
              <a:rPr lang="fr-CA" sz="2800" dirty="0"/>
              <a:t>pour le texte</a:t>
            </a:r>
          </a:p>
          <a:p>
            <a:pPr>
              <a:lnSpc>
                <a:spcPct val="150000"/>
              </a:lnSpc>
            </a:pPr>
            <a:r>
              <a:rPr lang="fr-CA" sz="2800" dirty="0"/>
              <a:t>Garder les effets d’animation spécifiques pour les objets</a:t>
            </a:r>
          </a:p>
        </p:txBody>
      </p:sp>
      <p:sp>
        <p:nvSpPr>
          <p:cNvPr id="6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7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68313" y="6165850"/>
            <a:ext cx="8207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fr-F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gens retiennent</a:t>
            </a:r>
          </a:p>
        </p:txBody>
      </p:sp>
      <p:sp>
        <p:nvSpPr>
          <p:cNvPr id="307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sz="half" idx="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fr-FR" sz="2400" dirty="0" smtClean="0"/>
              <a:t>12 </a:t>
            </a:r>
            <a:r>
              <a:rPr lang="fr-FR" sz="2400" dirty="0"/>
              <a:t>% de ce qu’ils lisent</a:t>
            </a:r>
          </a:p>
          <a:p>
            <a:pPr>
              <a:spcAft>
                <a:spcPts val="1200"/>
              </a:spcAft>
            </a:pPr>
            <a:r>
              <a:rPr lang="fr-FR" sz="2400" dirty="0"/>
              <a:t>20 % de ce qu’ils entendent</a:t>
            </a:r>
          </a:p>
          <a:p>
            <a:pPr>
              <a:spcAft>
                <a:spcPts val="1200"/>
              </a:spcAft>
            </a:pPr>
            <a:r>
              <a:rPr lang="fr-FR" sz="2400" dirty="0"/>
              <a:t>30 % de ce qu’ils voient</a:t>
            </a:r>
          </a:p>
          <a:p>
            <a:pPr>
              <a:spcAft>
                <a:spcPts val="1200"/>
              </a:spcAft>
            </a:pPr>
            <a:r>
              <a:rPr lang="fr-FR" sz="2400" dirty="0"/>
              <a:t>70 % de ce qu’ils voient et entendent</a:t>
            </a:r>
          </a:p>
        </p:txBody>
      </p:sp>
      <p:graphicFrame>
        <p:nvGraphicFramePr>
          <p:cNvPr id="2" name="Object 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2397839"/>
              </p:ext>
            </p:extLst>
          </p:nvPr>
        </p:nvGraphicFramePr>
        <p:xfrm>
          <a:off x="5276850" y="1524000"/>
          <a:ext cx="3657600" cy="466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Quatre étapes essentielles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 anchor="ctr"/>
          <a:lstStyle/>
          <a:p>
            <a:pPr>
              <a:lnSpc>
                <a:spcPct val="200000"/>
              </a:lnSpc>
            </a:pPr>
            <a:r>
              <a:rPr lang="fr-FR" dirty="0"/>
              <a:t>Le contenu</a:t>
            </a:r>
          </a:p>
          <a:p>
            <a:pPr>
              <a:lnSpc>
                <a:spcPct val="200000"/>
              </a:lnSpc>
            </a:pPr>
            <a:r>
              <a:rPr lang="fr-FR" dirty="0"/>
              <a:t>Les </a:t>
            </a:r>
            <a:r>
              <a:rPr lang="fr-FR" dirty="0" smtClean="0"/>
              <a:t>objets graphiques</a:t>
            </a:r>
            <a:endParaRPr lang="fr-FR" dirty="0"/>
          </a:p>
          <a:p>
            <a:pPr>
              <a:lnSpc>
                <a:spcPct val="200000"/>
              </a:lnSpc>
            </a:pPr>
            <a:r>
              <a:rPr lang="fr-FR" dirty="0"/>
              <a:t>La présentation</a:t>
            </a:r>
          </a:p>
          <a:p>
            <a:pPr>
              <a:lnSpc>
                <a:spcPct val="200000"/>
              </a:lnSpc>
            </a:pPr>
            <a:r>
              <a:rPr lang="fr-FR" dirty="0"/>
              <a:t>L’animation</a:t>
            </a:r>
          </a:p>
        </p:txBody>
      </p:sp>
      <p:sp>
        <p:nvSpPr>
          <p:cNvPr id="7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8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  <p:pic>
        <p:nvPicPr>
          <p:cNvPr id="4104" name="Picture 8" descr="C:\Users\Cynthia\AppData\Local\Microsoft\Windows\Temporary Internet Files\Content.IE5\8EC536XS\MP90043933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583" y="2080575"/>
            <a:ext cx="110204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Cynthia\AppData\Local\Microsoft\Windows\Temporary Internet Files\Content.IE5\SC22R4TD\MC900438779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880" y="3149308"/>
            <a:ext cx="864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Cynthia\AppData\Local\Microsoft\Windows\Temporary Internet Files\Content.IE5\8EC536XS\MM900395755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571" y="5301208"/>
            <a:ext cx="1242053" cy="55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Cynthia\AppData\Local\Microsoft\Windows\Temporary Internet Files\Content.IE5\JAG92K97\MP900316791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917" y="4227663"/>
            <a:ext cx="1082707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Le contenu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CA" sz="2600" dirty="0">
                <a:solidFill>
                  <a:srgbClr val="898989"/>
                </a:solidFill>
              </a:rPr>
              <a:t>Clarté / Cohérence / Lisibilité / Simplicité</a:t>
            </a:r>
          </a:p>
        </p:txBody>
      </p:sp>
      <p:pic>
        <p:nvPicPr>
          <p:cNvPr id="5125" name="Picture 5" descr="C:\Users\Cynthia\AppData\Local\Microsoft\Windows\Temporary Internet Files\Content.IE5\UU5X54YV\MP90044911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160" y="3140968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4 qualités du contenu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fr-CA" sz="2400" dirty="0"/>
              <a:t>Clarté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Utiliser des infinitifs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6 idées max par diapositives</a:t>
            </a:r>
          </a:p>
          <a:p>
            <a:pPr>
              <a:lnSpc>
                <a:spcPct val="80000"/>
              </a:lnSpc>
            </a:pPr>
            <a:r>
              <a:rPr lang="fr-CA" sz="2100" dirty="0"/>
              <a:t>Cohérence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Structurer les idées par niveau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Bien penser l’ordre des diapositives</a:t>
            </a:r>
          </a:p>
          <a:p>
            <a:pPr>
              <a:lnSpc>
                <a:spcPct val="80000"/>
              </a:lnSpc>
            </a:pPr>
            <a:r>
              <a:rPr lang="fr-CA" sz="2100" dirty="0"/>
              <a:t>Lisibilité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Utiliser des polices faciles à lire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Penser à corriger l’orthographe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Attention au choix des couleurs</a:t>
            </a:r>
          </a:p>
          <a:p>
            <a:pPr>
              <a:lnSpc>
                <a:spcPct val="80000"/>
              </a:lnSpc>
            </a:pPr>
            <a:r>
              <a:rPr lang="fr-CA" sz="2100" dirty="0"/>
              <a:t>Simplicité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Utiliser un vocabulaire courant</a:t>
            </a:r>
          </a:p>
          <a:p>
            <a:pPr lvl="1">
              <a:lnSpc>
                <a:spcPct val="80000"/>
              </a:lnSpc>
            </a:pPr>
            <a:r>
              <a:rPr lang="fr-CA" sz="2000" dirty="0"/>
              <a:t>« Phrases » </a:t>
            </a:r>
            <a:r>
              <a:rPr lang="fr-CA" sz="2000" dirty="0" smtClean="0"/>
              <a:t>courtes</a:t>
            </a:r>
            <a:endParaRPr lang="fr-FR" sz="2000" dirty="0"/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Les </a:t>
            </a:r>
            <a:r>
              <a:rPr lang="fr-CA" dirty="0" smtClean="0"/>
              <a:t>objets graphiques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>
          <a:xfrm>
            <a:off x="2195736" y="4221088"/>
            <a:ext cx="6402379" cy="1752600"/>
          </a:xfrm>
          <a:noFill/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fr-CA" sz="3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« Une image vaut mieux que </a:t>
            </a:r>
            <a:r>
              <a:rPr lang="fr-CA" sz="3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mille </a:t>
            </a:r>
            <a:r>
              <a:rPr lang="fr-CA" sz="3200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mots »</a:t>
            </a:r>
          </a:p>
          <a:p>
            <a:pPr marL="3657600" lvl="8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A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Confucius</a:t>
            </a:r>
            <a:endParaRPr lang="fr-CA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173" name="Picture 5" descr="C:\Users\Cynthia\AppData\Local\Microsoft\Windows\Temporary Internet Files\Content.IE5\8EC536XS\MP900382650[1]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61048"/>
            <a:ext cx="252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types de graphismes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lnSpc>
                <a:spcPct val="150000"/>
              </a:lnSpc>
            </a:pPr>
            <a:r>
              <a:rPr lang="fr-CA" dirty="0"/>
              <a:t>Les tableaux et les graphiques</a:t>
            </a:r>
          </a:p>
          <a:p>
            <a:pPr>
              <a:lnSpc>
                <a:spcPct val="150000"/>
              </a:lnSpc>
            </a:pPr>
            <a:r>
              <a:rPr lang="fr-CA" dirty="0"/>
              <a:t>Les formes automatiques</a:t>
            </a:r>
          </a:p>
          <a:p>
            <a:pPr>
              <a:lnSpc>
                <a:spcPct val="150000"/>
              </a:lnSpc>
            </a:pPr>
            <a:r>
              <a:rPr lang="fr-CA" dirty="0"/>
              <a:t>Les images et les photos</a:t>
            </a:r>
          </a:p>
          <a:p>
            <a:pPr>
              <a:lnSpc>
                <a:spcPct val="150000"/>
              </a:lnSpc>
            </a:pPr>
            <a:r>
              <a:rPr lang="fr-CA" dirty="0"/>
              <a:t>Les </a:t>
            </a:r>
            <a:r>
              <a:rPr lang="fr-CA" dirty="0" err="1" smtClean="0"/>
              <a:t>WordArts</a:t>
            </a:r>
            <a:endParaRPr lang="fr-CA" dirty="0"/>
          </a:p>
          <a:p>
            <a:pPr>
              <a:lnSpc>
                <a:spcPct val="150000"/>
              </a:lnSpc>
            </a:pPr>
            <a:r>
              <a:rPr lang="fr-CA" dirty="0"/>
              <a:t>Les organigrammes</a:t>
            </a:r>
          </a:p>
        </p:txBody>
      </p:sp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tableaux et graphiques</a:t>
            </a:r>
          </a:p>
        </p:txBody>
      </p:sp>
      <p:graphicFrame>
        <p:nvGraphicFramePr>
          <p:cNvPr id="43043" name="Group 3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7416168"/>
              </p:ext>
            </p:extLst>
          </p:nvPr>
        </p:nvGraphicFramePr>
        <p:xfrm>
          <a:off x="1524000" y="1905000"/>
          <a:ext cx="3429000" cy="4114800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751856"/>
                <a:gridCol w="1677144"/>
              </a:tblGrid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Temps de présentation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Nb de diapos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maxi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30 mn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10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1H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15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3H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30</a:t>
                      </a:r>
                      <a:endParaRPr kumimoji="0" lang="fr-F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Object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3525594"/>
              </p:ext>
            </p:extLst>
          </p:nvPr>
        </p:nvGraphicFramePr>
        <p:xfrm>
          <a:off x="5441950" y="1849437"/>
          <a:ext cx="3327400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Société Com'Action</a:t>
            </a:r>
            <a:endParaRPr lang="fr-FR" dirty="0"/>
          </a:p>
        </p:txBody>
      </p:sp>
      <p:sp>
        <p:nvSpPr>
          <p:cNvPr id="22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Powerpoint, un outil de communication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La présentation</a:t>
            </a:r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dirty="0">
                <a:solidFill>
                  <a:srgbClr val="898989"/>
                </a:solidFill>
              </a:rPr>
              <a:t>On retient ce qui est beau</a:t>
            </a:r>
          </a:p>
        </p:txBody>
      </p:sp>
      <p:pic>
        <p:nvPicPr>
          <p:cNvPr id="9222" name="Picture 6" descr="C:\Users\Cynthia\AppData\Local\Microsoft\Windows\Temporary Internet Files\Content.IE5\8EC536XS\MP90018248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0848"/>
            <a:ext cx="2444496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417</TotalTime>
  <Words>346</Words>
  <Application>Microsoft Office PowerPoint</Application>
  <PresentationFormat>Affichage à l'écran (4:3)</PresentationFormat>
  <Paragraphs>87</Paragraphs>
  <Slides>11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Gill Sans MT</vt:lpstr>
      <vt:lpstr>Wingdings</vt:lpstr>
      <vt:lpstr>Calibri</vt:lpstr>
      <vt:lpstr>Arial</vt:lpstr>
      <vt:lpstr>Verdana</vt:lpstr>
      <vt:lpstr>Wingdings 2</vt:lpstr>
      <vt:lpstr>Solstice</vt:lpstr>
      <vt:lpstr>Powerpoint</vt:lpstr>
      <vt:lpstr>Les gens retiennent</vt:lpstr>
      <vt:lpstr>Quatre étapes essentielles</vt:lpstr>
      <vt:lpstr>Le contenu</vt:lpstr>
      <vt:lpstr>Les 4 qualités du contenu</vt:lpstr>
      <vt:lpstr>Les objets graphiques</vt:lpstr>
      <vt:lpstr>Les types de graphismes</vt:lpstr>
      <vt:lpstr>Les tableaux et graphiques</vt:lpstr>
      <vt:lpstr>La présentation</vt:lpstr>
      <vt:lpstr>Soigner sa présentation</vt:lpstr>
      <vt:lpstr>Les animations</vt:lpstr>
    </vt:vector>
  </TitlesOfParts>
  <Company>ENIService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Cynthia LG</dc:creator>
  <cp:lastModifiedBy>Cynthia LE GUYADER</cp:lastModifiedBy>
  <cp:revision>36</cp:revision>
  <dcterms:created xsi:type="dcterms:W3CDTF">2011-03-25T11:23:53Z</dcterms:created>
  <dcterms:modified xsi:type="dcterms:W3CDTF">2013-09-13T09:12:25Z</dcterms:modified>
</cp:coreProperties>
</file>